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84" r:id="rId2"/>
    <p:sldId id="327" r:id="rId3"/>
    <p:sldId id="330" r:id="rId4"/>
    <p:sldId id="333" r:id="rId5"/>
    <p:sldId id="356" r:id="rId6"/>
    <p:sldId id="357" r:id="rId7"/>
    <p:sldId id="358" r:id="rId8"/>
    <p:sldId id="318" r:id="rId9"/>
    <p:sldId id="342" r:id="rId10"/>
    <p:sldId id="359" r:id="rId11"/>
    <p:sldId id="343" r:id="rId12"/>
    <p:sldId id="345" r:id="rId13"/>
    <p:sldId id="346" r:id="rId14"/>
    <p:sldId id="347" r:id="rId15"/>
    <p:sldId id="348" r:id="rId16"/>
    <p:sldId id="349" r:id="rId17"/>
    <p:sldId id="350" r:id="rId18"/>
    <p:sldId id="334" r:id="rId19"/>
    <p:sldId id="338" r:id="rId20"/>
    <p:sldId id="352" r:id="rId21"/>
    <p:sldId id="355" r:id="rId22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067" userDrawn="1">
          <p15:clr>
            <a:srgbClr val="A4A3A4"/>
          </p15:clr>
        </p15:guide>
        <p15:guide id="4" orient="horz" pos="890" userDrawn="1">
          <p15:clr>
            <a:srgbClr val="A4A3A4"/>
          </p15:clr>
        </p15:guide>
        <p15:guide id="5" pos="385" userDrawn="1">
          <p15:clr>
            <a:srgbClr val="A4A3A4"/>
          </p15:clr>
        </p15:guide>
        <p15:guide id="6" pos="5375" userDrawn="1">
          <p15:clr>
            <a:srgbClr val="A4A3A4"/>
          </p15:clr>
        </p15:guide>
        <p15:guide id="7" orient="horz" pos="3974" userDrawn="1">
          <p15:clr>
            <a:srgbClr val="A4A3A4"/>
          </p15:clr>
        </p15:guide>
        <p15:guide id="8" orient="horz" pos="9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tlarz Edyta" initials="KE" lastIdx="1" clrIdx="0">
    <p:extLst/>
  </p:cmAuthor>
  <p:cmAuthor id="2" name="Elredor w" initials="Ew" lastIdx="12" clrIdx="1">
    <p:extLst>
      <p:ext uri="{19B8F6BF-5375-455C-9EA6-DF929625EA0E}">
        <p15:presenceInfo xmlns:p15="http://schemas.microsoft.com/office/powerpoint/2012/main" userId="18b8fde255143eb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6092"/>
    <a:srgbClr val="4F81BD"/>
    <a:srgbClr val="FFFFFF"/>
    <a:srgbClr val="3C80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4763" autoAdjust="0"/>
    <p:restoredTop sz="78580" autoAdjust="0"/>
  </p:normalViewPr>
  <p:slideViewPr>
    <p:cSldViewPr>
      <p:cViewPr varScale="1">
        <p:scale>
          <a:sx n="111" d="100"/>
          <a:sy n="111" d="100"/>
        </p:scale>
        <p:origin x="390" y="114"/>
      </p:cViewPr>
      <p:guideLst>
        <p:guide orient="horz" pos="2160"/>
        <p:guide pos="2880"/>
        <p:guide orient="horz" pos="3067"/>
        <p:guide orient="horz" pos="890"/>
        <p:guide pos="385"/>
        <p:guide pos="5375"/>
        <p:guide orient="horz" pos="3974"/>
        <p:guide orient="horz" pos="99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313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07513AB5-9101-4F0C-A78F-C81A2EEE6A1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4DDD48A4-893B-4AEB-B450-8C99E4B207C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8CC80E-80C5-469B-B2CE-7F85C741C445}" type="datetimeFigureOut">
              <a:rPr lang="pl-PL" smtClean="0"/>
              <a:t>19.07.2023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72AE3FA4-90D2-425F-A83C-804E4D8D636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36771E7C-E456-41E0-A390-D8CD688556B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A427D4-AC5C-49F2-A309-D422397ED0A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6812441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C7E9F0-E57A-4457-BB0A-F3332D72144F}" type="datetimeFigureOut">
              <a:rPr lang="pl-PL" smtClean="0"/>
              <a:pPr/>
              <a:t>19.07.2023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50995-947C-4AE1-815D-E6DF7681EC9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283479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3429001"/>
            <a:ext cx="7772400" cy="13681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4899025"/>
            <a:ext cx="6400800" cy="120168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  <p:pic>
        <p:nvPicPr>
          <p:cNvPr id="7" name="Picture 2" descr="D:\Broszura - konkurs SSC 2013\logo sc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586" y="692696"/>
            <a:ext cx="213461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orient="horz" pos="22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4005064"/>
            <a:ext cx="7772400" cy="1362075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 b="0" cap="none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punktow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9" name="Symbol zastępczy tytułu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numerow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</p:txBody>
      </p:sp>
    </p:spTree>
    <p:extLst>
      <p:ext uri="{BB962C8B-B14F-4D97-AF65-F5344CB8AC3E}">
        <p14:creationId xmlns:p14="http://schemas.microsoft.com/office/powerpoint/2010/main" val="636985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0" indent="0">
              <a:buFont typeface="+mj-lt"/>
              <a:buNone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773114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11560" y="1354932"/>
            <a:ext cx="3884240" cy="477123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354930"/>
            <a:ext cx="3884240" cy="47712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11560" y="1354931"/>
            <a:ext cx="3885828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1560" y="2174875"/>
            <a:ext cx="388582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354931"/>
            <a:ext cx="3887415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88741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97877" y="365760"/>
            <a:ext cx="7934563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21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51520" y="4077072"/>
            <a:ext cx="144016" cy="2232248"/>
          </a:xfrm>
          <a:prstGeom prst="rect">
            <a:avLst/>
          </a:prstGeom>
          <a:blipFill>
            <a:blip r:embed="rId12"/>
            <a:srcRect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600"/>
            </a:pPr>
            <a:endParaRPr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2363"/>
            <a:ext cx="2051720" cy="679120"/>
          </a:xfrm>
          <a:prstGeom prst="rect">
            <a:avLst/>
          </a:prstGeom>
        </p:spPr>
      </p:pic>
      <p:pic>
        <p:nvPicPr>
          <p:cNvPr id="10" name="Obraz 9" descr="Orzeł biały w koronie, po prawej od niego napis &quot;szef służby cywilnej&quot;, poniżej napisu biało-czerwony pasek" title="Logo szefa służby cywilnej 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651" y="-25936"/>
            <a:ext cx="1766977" cy="7174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8" r:id="rId4"/>
    <p:sldLayoutId id="2147483659" r:id="rId5"/>
    <p:sldLayoutId id="2147483652" r:id="rId6"/>
    <p:sldLayoutId id="2147483653" r:id="rId7"/>
    <p:sldLayoutId id="2147483654" r:id="rId8"/>
    <p:sldLayoutId id="2147483655" r:id="rId9"/>
    <p:sldLayoutId id="2147483657" r:id="rId10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ü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79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683568" y="4077072"/>
            <a:ext cx="7772400" cy="2088232"/>
          </a:xfrm>
        </p:spPr>
        <p:txBody>
          <a:bodyPr>
            <a:normAutofit fontScale="90000"/>
          </a:bodyPr>
          <a:lstStyle/>
          <a:p>
            <a:r>
              <a:rPr lang="pl-PL" dirty="0"/>
              <a:t>Konflikt interesów </a:t>
            </a:r>
            <a:br>
              <a:rPr lang="pl-PL" dirty="0"/>
            </a:br>
            <a:r>
              <a:rPr lang="pl-PL" dirty="0"/>
              <a:t>w zamówieniach publicznych</a:t>
            </a:r>
            <a:br>
              <a:rPr lang="pl-PL" dirty="0"/>
            </a:br>
            <a:r>
              <a:rPr lang="pl-PL" dirty="0"/>
              <a:t>i przy wydawaniu decyzji w sprawach indywidualnych</a:t>
            </a:r>
          </a:p>
        </p:txBody>
      </p:sp>
    </p:spTree>
    <p:extLst>
      <p:ext uri="{BB962C8B-B14F-4D97-AF65-F5344CB8AC3E}">
        <p14:creationId xmlns:p14="http://schemas.microsoft.com/office/powerpoint/2010/main" val="4523486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Lektura uzupełniająca</a:t>
            </a:r>
          </a:p>
        </p:txBody>
      </p:sp>
      <p:pic>
        <p:nvPicPr>
          <p:cNvPr id="5" name="Obraz 4" title="Zdjęcie okładki podręcznika dla urzędników zajmujących się zamówieniami publicznymi pt. &quot;Świadomi nadużyć finansowych i korupcji&quot;">
            <a:extLst>
              <a:ext uri="{FF2B5EF4-FFF2-40B4-BE49-F238E27FC236}">
                <a16:creationId xmlns:a16="http://schemas.microsoft.com/office/drawing/2014/main" id="{E5E8EE6A-DB64-41C2-9197-938CF00683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3578" y="1340768"/>
            <a:ext cx="3576843" cy="4680521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980183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47564" y="588928"/>
            <a:ext cx="7920880" cy="758984"/>
          </a:xfrm>
        </p:spPr>
        <p:txBody>
          <a:bodyPr>
            <a:normAutofit fontScale="90000"/>
          </a:bodyPr>
          <a:lstStyle/>
          <a:p>
            <a:r>
              <a:rPr lang="pl-PL" dirty="0"/>
              <a:t>Wydawanie decyzji – wybrane zasady ogólne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1E3BB93B-C421-430D-BB9B-F4FD0B690D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1340768"/>
            <a:ext cx="8136904" cy="11521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b="1" dirty="0">
                <a:solidFill>
                  <a:srgbClr val="4F81BD"/>
                </a:solidFill>
              </a:rPr>
              <a:t>Legalizm </a:t>
            </a:r>
            <a:r>
              <a:rPr lang="pl-PL" dirty="0"/>
              <a:t>– działanie na podstawie i w granicach prawa.</a:t>
            </a:r>
          </a:p>
          <a:p>
            <a:pPr marL="0" indent="0">
              <a:buNone/>
            </a:pPr>
            <a:r>
              <a:rPr lang="pl-PL" dirty="0"/>
              <a:t>Stanie na straży </a:t>
            </a:r>
            <a:r>
              <a:rPr lang="pl-PL" b="1" dirty="0">
                <a:solidFill>
                  <a:srgbClr val="4F81BD"/>
                </a:solidFill>
              </a:rPr>
              <a:t>praworządności.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8" name="Symbol zastępczy zawartości 5">
            <a:extLst>
              <a:ext uri="{FF2B5EF4-FFF2-40B4-BE49-F238E27FC236}">
                <a16:creationId xmlns:a16="http://schemas.microsoft.com/office/drawing/2014/main" id="{052314FC-95AB-4B16-8D8A-5AE9F3A97D56}"/>
              </a:ext>
            </a:extLst>
          </p:cNvPr>
          <p:cNvSpPr txBox="1">
            <a:spLocks/>
          </p:cNvSpPr>
          <p:nvPr/>
        </p:nvSpPr>
        <p:spPr>
          <a:xfrm>
            <a:off x="539552" y="2636912"/>
            <a:ext cx="8136904" cy="20162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</a:pPr>
            <a:r>
              <a:rPr lang="pl-PL" b="1" dirty="0">
                <a:solidFill>
                  <a:srgbClr val="4F81BD"/>
                </a:solidFill>
              </a:rPr>
              <a:t>Pogłębianie zaufania </a:t>
            </a:r>
            <a:r>
              <a:rPr lang="pl-PL" dirty="0"/>
              <a:t>obywateli do władzy publicznej.</a:t>
            </a:r>
          </a:p>
          <a:p>
            <a:pPr marL="0" indent="0">
              <a:buFont typeface="+mj-lt"/>
              <a:buNone/>
            </a:pPr>
            <a:r>
              <a:rPr lang="pl-PL" b="1" dirty="0">
                <a:solidFill>
                  <a:srgbClr val="4F81BD"/>
                </a:solidFill>
              </a:rPr>
              <a:t>Szybkie i wnikliwe </a:t>
            </a:r>
            <a:r>
              <a:rPr lang="pl-PL" dirty="0"/>
              <a:t>działanie.</a:t>
            </a:r>
          </a:p>
          <a:p>
            <a:pPr marL="0" indent="0">
              <a:buFont typeface="+mj-lt"/>
              <a:buNone/>
            </a:pPr>
            <a:r>
              <a:rPr lang="pl-PL" dirty="0"/>
              <a:t>Dbanie, aby obywatele </a:t>
            </a:r>
            <a:r>
              <a:rPr lang="pl-PL" b="1" dirty="0">
                <a:solidFill>
                  <a:srgbClr val="4F81BD"/>
                </a:solidFill>
              </a:rPr>
              <a:t>nie ponieśli szkody z powodu nieznajomości prawa</a:t>
            </a:r>
            <a:r>
              <a:rPr lang="pl-PL" dirty="0"/>
              <a:t> </a:t>
            </a:r>
            <a:r>
              <a:rPr lang="pl-PL" sz="2000" dirty="0"/>
              <a:t>(por. zasada: „nieznajomość prawa szkodzi”)</a:t>
            </a:r>
            <a:r>
              <a:rPr lang="pl-PL" dirty="0"/>
              <a:t>.</a:t>
            </a:r>
          </a:p>
        </p:txBody>
      </p:sp>
      <p:sp>
        <p:nvSpPr>
          <p:cNvPr id="9" name="Symbol zastępczy zawartości 5">
            <a:extLst>
              <a:ext uri="{FF2B5EF4-FFF2-40B4-BE49-F238E27FC236}">
                <a16:creationId xmlns:a16="http://schemas.microsoft.com/office/drawing/2014/main" id="{2FBCA6BA-7307-4615-BE65-41D43ACA5F46}"/>
              </a:ext>
            </a:extLst>
          </p:cNvPr>
          <p:cNvSpPr txBox="1">
            <a:spLocks/>
          </p:cNvSpPr>
          <p:nvPr/>
        </p:nvSpPr>
        <p:spPr>
          <a:xfrm>
            <a:off x="539552" y="4801700"/>
            <a:ext cx="8136904" cy="1152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</a:pPr>
            <a:r>
              <a:rPr lang="pl-PL" b="1" dirty="0">
                <a:solidFill>
                  <a:srgbClr val="4F81BD"/>
                </a:solidFill>
              </a:rPr>
              <a:t>Uzasadnianie </a:t>
            </a:r>
            <a:r>
              <a:rPr lang="pl-PL" dirty="0"/>
              <a:t>rozstrzygnięć.</a:t>
            </a:r>
          </a:p>
          <a:p>
            <a:pPr marL="0" indent="0">
              <a:buNone/>
            </a:pPr>
            <a:r>
              <a:rPr lang="pl-PL" dirty="0"/>
              <a:t>Rozstrzyganie wątpliwości </a:t>
            </a:r>
            <a:r>
              <a:rPr lang="pl-PL" b="1" dirty="0">
                <a:solidFill>
                  <a:srgbClr val="4F81BD"/>
                </a:solidFill>
              </a:rPr>
              <a:t>na korzyść strony </a:t>
            </a:r>
            <a:r>
              <a:rPr lang="pl-PL" sz="2000" dirty="0"/>
              <a:t>(z wyjątkami)</a:t>
            </a:r>
            <a:endParaRPr lang="pl-PL" sz="2000" b="1" dirty="0">
              <a:solidFill>
                <a:srgbClr val="4F81BD"/>
              </a:solidFill>
            </a:endParaRPr>
          </a:p>
          <a:p>
            <a:pPr marL="0" indent="0">
              <a:buFont typeface="+mj-lt"/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26089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3850" y="614420"/>
            <a:ext cx="7920880" cy="758984"/>
          </a:xfrm>
        </p:spPr>
        <p:txBody>
          <a:bodyPr>
            <a:normAutofit/>
          </a:bodyPr>
          <a:lstStyle/>
          <a:p>
            <a:r>
              <a:rPr lang="pl-PL" dirty="0"/>
              <a:t>Rodzaje KI przy wydawaniu decyzji</a:t>
            </a:r>
          </a:p>
        </p:txBody>
      </p:sp>
      <p:sp>
        <p:nvSpPr>
          <p:cNvPr id="6" name="Symbol zastępczy zawartości 3">
            <a:extLst>
              <a:ext uri="{FF2B5EF4-FFF2-40B4-BE49-F238E27FC236}">
                <a16:creationId xmlns:a16="http://schemas.microsoft.com/office/drawing/2014/main" id="{40FEA681-F255-46FC-9F2F-2FAD3EF7A540}"/>
              </a:ext>
            </a:extLst>
          </p:cNvPr>
          <p:cNvSpPr txBox="1">
            <a:spLocks/>
          </p:cNvSpPr>
          <p:nvPr/>
        </p:nvSpPr>
        <p:spPr>
          <a:xfrm>
            <a:off x="615326" y="1052736"/>
            <a:ext cx="7920880" cy="15121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</a:pPr>
            <a:r>
              <a:rPr lang="pl-PL" b="1" dirty="0">
                <a:solidFill>
                  <a:srgbClr val="376092"/>
                </a:solidFill>
              </a:rPr>
              <a:t>Rzeczywisty</a:t>
            </a:r>
            <a:r>
              <a:rPr lang="pl-PL" dirty="0"/>
              <a:t>: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aktualne powiązanie z pewnymi stronami postępowania</a:t>
            </a:r>
          </a:p>
          <a:p>
            <a:pPr marL="457200" indent="-457200">
              <a:buFont typeface="Wingdings" panose="05000000000000000000" pitchFamily="2" charset="2"/>
              <a:buChar char="à"/>
            </a:pPr>
            <a:r>
              <a:rPr lang="pl-PL" sz="2400" dirty="0"/>
              <a:t>wyłączenie z postępowania</a:t>
            </a:r>
          </a:p>
        </p:txBody>
      </p:sp>
      <p:sp>
        <p:nvSpPr>
          <p:cNvPr id="8" name="Symbol zastępczy zawartości 3">
            <a:extLst>
              <a:ext uri="{FF2B5EF4-FFF2-40B4-BE49-F238E27FC236}">
                <a16:creationId xmlns:a16="http://schemas.microsoft.com/office/drawing/2014/main" id="{45FC05F2-704F-439B-8395-6FCD4408EAE1}"/>
              </a:ext>
            </a:extLst>
          </p:cNvPr>
          <p:cNvSpPr txBox="1">
            <a:spLocks/>
          </p:cNvSpPr>
          <p:nvPr/>
        </p:nvSpPr>
        <p:spPr>
          <a:xfrm>
            <a:off x="606802" y="2558511"/>
            <a:ext cx="8069654" cy="1800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</a:pPr>
            <a:r>
              <a:rPr lang="pl-PL" b="1" dirty="0">
                <a:solidFill>
                  <a:srgbClr val="376092"/>
                </a:solidFill>
              </a:rPr>
              <a:t>Potencjalny</a:t>
            </a:r>
            <a:r>
              <a:rPr lang="pl-PL" dirty="0"/>
              <a:t>: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obecne relacje mogą wywołać konflikt w przyszłości</a:t>
            </a:r>
          </a:p>
          <a:p>
            <a:pPr marL="457200" indent="-457200">
              <a:buFont typeface="Wingdings" panose="05000000000000000000" pitchFamily="2" charset="2"/>
              <a:buChar char="à"/>
            </a:pPr>
            <a:r>
              <a:rPr lang="pl-PL" sz="2400" dirty="0"/>
              <a:t>nie należy zaciągać długów wdzięczności wobec osób i podmiotów, w sprawach których możemy wydawać decyzje</a:t>
            </a:r>
          </a:p>
        </p:txBody>
      </p:sp>
      <p:sp>
        <p:nvSpPr>
          <p:cNvPr id="9" name="Symbol zastępczy zawartości 3">
            <a:extLst>
              <a:ext uri="{FF2B5EF4-FFF2-40B4-BE49-F238E27FC236}">
                <a16:creationId xmlns:a16="http://schemas.microsoft.com/office/drawing/2014/main" id="{272D491F-EE6B-4EEF-B680-AF0688B69BC7}"/>
              </a:ext>
            </a:extLst>
          </p:cNvPr>
          <p:cNvSpPr txBox="1">
            <a:spLocks/>
          </p:cNvSpPr>
          <p:nvPr/>
        </p:nvSpPr>
        <p:spPr>
          <a:xfrm>
            <a:off x="611560" y="4365104"/>
            <a:ext cx="7920880" cy="1800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</a:pPr>
            <a:r>
              <a:rPr lang="pl-PL" b="1" dirty="0">
                <a:solidFill>
                  <a:srgbClr val="376092"/>
                </a:solidFill>
              </a:rPr>
              <a:t>Postrzegany</a:t>
            </a:r>
            <a:r>
              <a:rPr lang="pl-PL" dirty="0"/>
              <a:t>: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powiązania ze stronami postępowania z przeszłości, naruszenie zasad równego traktowania w postępowaniu</a:t>
            </a:r>
          </a:p>
          <a:p>
            <a:pPr marL="457200" indent="-457200">
              <a:buFont typeface="Wingdings" panose="05000000000000000000" pitchFamily="2" charset="2"/>
              <a:buChar char="à"/>
            </a:pPr>
            <a:r>
              <a:rPr lang="pl-PL" sz="2400" dirty="0"/>
              <a:t>ujawnienie konfliktu, ew. wyłączenie z postępowania</a:t>
            </a:r>
          </a:p>
        </p:txBody>
      </p:sp>
    </p:spTree>
    <p:extLst>
      <p:ext uri="{BB962C8B-B14F-4D97-AF65-F5344CB8AC3E}">
        <p14:creationId xmlns:p14="http://schemas.microsoft.com/office/powerpoint/2010/main" val="4175625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98380" y="668759"/>
            <a:ext cx="7920880" cy="758984"/>
          </a:xfrm>
        </p:spPr>
        <p:txBody>
          <a:bodyPr>
            <a:normAutofit/>
          </a:bodyPr>
          <a:lstStyle/>
          <a:p>
            <a:r>
              <a:rPr lang="pl-PL" dirty="0"/>
              <a:t>Konflikt interesów w decyzjach – skutki</a:t>
            </a:r>
          </a:p>
        </p:txBody>
      </p:sp>
      <p:sp>
        <p:nvSpPr>
          <p:cNvPr id="7" name="Symbol zastępczy zawartości 5">
            <a:extLst>
              <a:ext uri="{FF2B5EF4-FFF2-40B4-BE49-F238E27FC236}">
                <a16:creationId xmlns:a16="http://schemas.microsoft.com/office/drawing/2014/main" id="{1E5CAB6F-5379-4964-805C-B301FDB00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0" y="1394773"/>
            <a:ext cx="8064896" cy="18002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l-PL" dirty="0"/>
              <a:t>1. Naruszenie zasady</a:t>
            </a:r>
          </a:p>
          <a:p>
            <a:pPr lvl="1"/>
            <a:r>
              <a:rPr lang="pl-PL" dirty="0"/>
              <a:t>bezinteresowności,</a:t>
            </a:r>
          </a:p>
          <a:p>
            <a:pPr lvl="1"/>
            <a:r>
              <a:rPr lang="pl-PL" dirty="0"/>
              <a:t>bezstronności, </a:t>
            </a:r>
          </a:p>
          <a:p>
            <a:pPr lvl="1"/>
            <a:r>
              <a:rPr lang="pl-PL" dirty="0"/>
              <a:t>równego traktowania stron.</a:t>
            </a:r>
          </a:p>
        </p:txBody>
      </p:sp>
      <p:sp>
        <p:nvSpPr>
          <p:cNvPr id="4" name="Symbol zastępczy zawartości 5">
            <a:extLst>
              <a:ext uri="{FF2B5EF4-FFF2-40B4-BE49-F238E27FC236}">
                <a16:creationId xmlns:a16="http://schemas.microsoft.com/office/drawing/2014/main" id="{DB9A7B09-E2E7-44F8-BFDE-915332DAA9EE}"/>
              </a:ext>
            </a:extLst>
          </p:cNvPr>
          <p:cNvSpPr txBox="1">
            <a:spLocks/>
          </p:cNvSpPr>
          <p:nvPr/>
        </p:nvSpPr>
        <p:spPr>
          <a:xfrm>
            <a:off x="611560" y="3266981"/>
            <a:ext cx="8064896" cy="5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dirty="0"/>
              <a:t>2. Naruszanie praw stron.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67E8B179-AD60-4DF3-B54B-5D204ABE144B}"/>
              </a:ext>
            </a:extLst>
          </p:cNvPr>
          <p:cNvSpPr/>
          <p:nvPr/>
        </p:nvSpPr>
        <p:spPr>
          <a:xfrm>
            <a:off x="611560" y="3944715"/>
            <a:ext cx="75669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pl-PL" sz="2800" dirty="0"/>
              <a:t>3. Utrata zaufania obywateli i podmiotów do urzędu.</a:t>
            </a: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BC3733C8-FF4E-4466-AB8A-A7EF6A06542A}"/>
              </a:ext>
            </a:extLst>
          </p:cNvPr>
          <p:cNvSpPr/>
          <p:nvPr/>
        </p:nvSpPr>
        <p:spPr>
          <a:xfrm>
            <a:off x="611560" y="5000492"/>
            <a:ext cx="75669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pl-PL" sz="2800" dirty="0"/>
              <a:t>4. Podatność na nadużycia i korupcję.</a:t>
            </a:r>
          </a:p>
        </p:txBody>
      </p:sp>
    </p:spTree>
    <p:extLst>
      <p:ext uri="{BB962C8B-B14F-4D97-AF65-F5344CB8AC3E}">
        <p14:creationId xmlns:p14="http://schemas.microsoft.com/office/powerpoint/2010/main" val="3102834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4" grpId="0"/>
      <p:bldP spid="3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764704"/>
            <a:ext cx="7920880" cy="758984"/>
          </a:xfrm>
        </p:spPr>
        <p:txBody>
          <a:bodyPr/>
          <a:lstStyle/>
          <a:p>
            <a:r>
              <a:rPr lang="pl-PL" dirty="0"/>
              <a:t>Kodeks postępowania administracyjnego</a:t>
            </a:r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B23A96F8-D7B3-4E31-83F8-4E665DA22B25}"/>
              </a:ext>
            </a:extLst>
          </p:cNvPr>
          <p:cNvSpPr/>
          <p:nvPr/>
        </p:nvSpPr>
        <p:spPr>
          <a:xfrm>
            <a:off x="833656" y="1340768"/>
            <a:ext cx="7476688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800" b="1" dirty="0">
                <a:solidFill>
                  <a:srgbClr val="4F81BD"/>
                </a:solidFill>
              </a:rPr>
              <a:t>Wyłączenie pracownika – przepisy ścisłe </a:t>
            </a:r>
            <a:r>
              <a:rPr lang="pl-PL" dirty="0"/>
              <a:t>(art. 24 Kpa)</a:t>
            </a:r>
            <a:endParaRPr lang="pl-PL" b="1" dirty="0">
              <a:solidFill>
                <a:srgbClr val="4F81BD"/>
              </a:solidFill>
            </a:endParaRPr>
          </a:p>
          <a:p>
            <a:pPr>
              <a:spcAft>
                <a:spcPts val="600"/>
              </a:spcAft>
            </a:pPr>
            <a:r>
              <a:rPr lang="pl-PL" sz="2800" dirty="0"/>
              <a:t>Pracownik organu podlega wyłączeniu w sprawie: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pl-PL" dirty="0"/>
              <a:t>w której jest stroną, 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pl-PL" dirty="0"/>
              <a:t>swego małżonka oraz krewnych i powinowatych do drugiego stopnia,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pl-PL" dirty="0"/>
              <a:t>osoby związanej z nim z tytułu przysposobienia, opieki lub kurateli,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pl-PL" dirty="0"/>
              <a:t>w której był świadkiem lub biegłym albo był lub jest przedstawicielem jednej ze stron, albo w której przedstawicielem strony jest jedna z osób wymienionych w pkt 2 i 3,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pl-PL" dirty="0"/>
              <a:t>w której brał udział w wydaniu zaskarżonej decyzji,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pl-PL" dirty="0"/>
              <a:t>z powodu której wszczęto przeciw niemu dochodzenie służbowe, postępowanie dyscyplinarne lub karne,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pl-PL" dirty="0"/>
              <a:t>w której jedną ze stron jest osoba pozostająca wobec niego w stosunku nadrzędności służbowej.</a:t>
            </a:r>
          </a:p>
        </p:txBody>
      </p:sp>
    </p:spTree>
    <p:extLst>
      <p:ext uri="{BB962C8B-B14F-4D97-AF65-F5344CB8AC3E}">
        <p14:creationId xmlns:p14="http://schemas.microsoft.com/office/powerpoint/2010/main" val="17146999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38277" y="692696"/>
            <a:ext cx="7920880" cy="758984"/>
          </a:xfrm>
        </p:spPr>
        <p:txBody>
          <a:bodyPr/>
          <a:lstStyle/>
          <a:p>
            <a:r>
              <a:rPr lang="pl-PL" dirty="0"/>
              <a:t>Kodeks postępowania administracyjnego</a:t>
            </a:r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B23A96F8-D7B3-4E31-83F8-4E665DA22B25}"/>
              </a:ext>
            </a:extLst>
          </p:cNvPr>
          <p:cNvSpPr/>
          <p:nvPr/>
        </p:nvSpPr>
        <p:spPr>
          <a:xfrm>
            <a:off x="833656" y="1268760"/>
            <a:ext cx="7476688" cy="4108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800" b="1" dirty="0">
                <a:solidFill>
                  <a:srgbClr val="4F81BD"/>
                </a:solidFill>
              </a:rPr>
              <a:t>Wyłączenie pracownika – przepisy </a:t>
            </a:r>
            <a:r>
              <a:rPr lang="pl-PL" sz="2800" b="1" dirty="0" err="1">
                <a:solidFill>
                  <a:srgbClr val="4F81BD"/>
                </a:solidFill>
              </a:rPr>
              <a:t>ocenne</a:t>
            </a:r>
            <a:r>
              <a:rPr lang="pl-PL" sz="2800" b="1" dirty="0">
                <a:solidFill>
                  <a:srgbClr val="4F81BD"/>
                </a:solidFill>
              </a:rPr>
              <a:t> </a:t>
            </a:r>
            <a:r>
              <a:rPr lang="pl-PL" dirty="0"/>
              <a:t>(art. 24 § 1 pkt 1 i § 3 Kpa)</a:t>
            </a:r>
            <a:endParaRPr lang="pl-PL" b="1" dirty="0">
              <a:solidFill>
                <a:srgbClr val="4F81BD"/>
              </a:solidFill>
            </a:endParaRPr>
          </a:p>
          <a:p>
            <a:pPr>
              <a:spcAft>
                <a:spcPts val="600"/>
              </a:spcAft>
            </a:pPr>
            <a:r>
              <a:rPr lang="pl-PL" sz="2800" dirty="0"/>
              <a:t>Pracownik organu podlega wyłączeniu w sprawie:</a:t>
            </a:r>
          </a:p>
          <a:p>
            <a:pPr marL="457200" indent="-4572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dirty="0"/>
              <a:t>w której pozostaje z jedną ze stron w takim stosunku prawnym, że wynik sprawy </a:t>
            </a:r>
            <a:r>
              <a:rPr lang="pl-PL" sz="2400" b="1" dirty="0">
                <a:solidFill>
                  <a:srgbClr val="4F81BD"/>
                </a:solidFill>
              </a:rPr>
              <a:t>może mieć wpływ </a:t>
            </a:r>
            <a:r>
              <a:rPr lang="pl-PL" sz="2400" dirty="0"/>
              <a:t>na jego prawa lub obowiązki,</a:t>
            </a:r>
          </a:p>
          <a:p>
            <a:pPr marL="457200" indent="-4572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dirty="0"/>
              <a:t>jeżeli zostanie </a:t>
            </a:r>
            <a:r>
              <a:rPr lang="pl-PL" sz="2400" b="1" dirty="0">
                <a:solidFill>
                  <a:srgbClr val="4F81BD"/>
                </a:solidFill>
              </a:rPr>
              <a:t>uprawdopodobnione</a:t>
            </a:r>
            <a:r>
              <a:rPr lang="pl-PL" sz="2400" dirty="0"/>
              <a:t> istnienie okoliczności niewymienionych na poprzednim slajdzie, które </a:t>
            </a:r>
            <a:r>
              <a:rPr lang="pl-PL" sz="2400" b="1" dirty="0">
                <a:solidFill>
                  <a:srgbClr val="4F81BD"/>
                </a:solidFill>
              </a:rPr>
              <a:t>mogą wywołać wątpliwość </a:t>
            </a:r>
            <a:r>
              <a:rPr lang="pl-PL" sz="2400" dirty="0"/>
              <a:t>co do bezstronności pracownika.</a:t>
            </a: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09AADBBD-B340-47C4-8E6F-74B489FD369F}"/>
              </a:ext>
            </a:extLst>
          </p:cNvPr>
          <p:cNvSpPr/>
          <p:nvPr/>
        </p:nvSpPr>
        <p:spPr>
          <a:xfrm>
            <a:off x="611560" y="5377577"/>
            <a:ext cx="77048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800" b="1" dirty="0">
                <a:solidFill>
                  <a:srgbClr val="4F81BD"/>
                </a:solidFill>
              </a:rPr>
              <a:t>= rzeczywisty lub postrzegany konflikt interesów </a:t>
            </a:r>
            <a:endParaRPr lang="pl-PL" sz="2800" dirty="0"/>
          </a:p>
        </p:txBody>
      </p:sp>
    </p:spTree>
    <p:extLst>
      <p:ext uri="{BB962C8B-B14F-4D97-AF65-F5344CB8AC3E}">
        <p14:creationId xmlns:p14="http://schemas.microsoft.com/office/powerpoint/2010/main" val="303353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Ordynacja podatkowa</a:t>
            </a:r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B23A96F8-D7B3-4E31-83F8-4E665DA22B25}"/>
              </a:ext>
            </a:extLst>
          </p:cNvPr>
          <p:cNvSpPr/>
          <p:nvPr/>
        </p:nvSpPr>
        <p:spPr>
          <a:xfrm>
            <a:off x="833656" y="2780928"/>
            <a:ext cx="74766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800" dirty="0">
                <a:solidFill>
                  <a:srgbClr val="002060"/>
                </a:solidFill>
              </a:rPr>
              <a:t>Przepisy dotyczące wyłączenia pracownika organu podatkowego są podobne jak wynikające z Kpa</a:t>
            </a:r>
          </a:p>
        </p:txBody>
      </p:sp>
    </p:spTree>
    <p:extLst>
      <p:ext uri="{BB962C8B-B14F-4D97-AF65-F5344CB8AC3E}">
        <p14:creationId xmlns:p14="http://schemas.microsoft.com/office/powerpoint/2010/main" val="7103912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644257"/>
            <a:ext cx="7920880" cy="758984"/>
          </a:xfrm>
        </p:spPr>
        <p:txBody>
          <a:bodyPr>
            <a:normAutofit fontScale="90000"/>
          </a:bodyPr>
          <a:lstStyle/>
          <a:p>
            <a:r>
              <a:rPr lang="pl-PL" dirty="0"/>
              <a:t>Konflikt interesów w Kpa – jak sobie radzić?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14D82A42-932A-401D-8B9F-65461BAD1AE1}"/>
              </a:ext>
            </a:extLst>
          </p:cNvPr>
          <p:cNvSpPr/>
          <p:nvPr/>
        </p:nvSpPr>
        <p:spPr>
          <a:xfrm>
            <a:off x="557553" y="4964975"/>
            <a:ext cx="7920880" cy="1200329"/>
          </a:xfrm>
          <a:prstGeom prst="rect">
            <a:avLst/>
          </a:prstGeom>
          <a:ln w="12700">
            <a:solidFill>
              <a:srgbClr val="37609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l-PL" sz="2400" dirty="0"/>
              <a:t>Ujawnienie konfliktu interesów nie jest niczym nieetycznym. Naganne jest prowadzenie postępowania i wydawanie decyzji w sytuacji konfliktu interesów.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550238" y="3388342"/>
            <a:ext cx="7812867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800" dirty="0"/>
              <a:t>Jeżeli w grę wchodzą przepisy </a:t>
            </a:r>
            <a:r>
              <a:rPr lang="pl-PL" sz="2800" dirty="0" err="1"/>
              <a:t>ocenne</a:t>
            </a:r>
            <a:r>
              <a:rPr lang="pl-PL" sz="2800" dirty="0"/>
              <a:t>:</a:t>
            </a:r>
          </a:p>
          <a:p>
            <a:pPr marL="539750" lvl="1" indent="-4572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b="1" dirty="0">
                <a:solidFill>
                  <a:srgbClr val="376092"/>
                </a:solidFill>
              </a:rPr>
              <a:t>ujawnij relacje lub możliwy wpływ</a:t>
            </a:r>
            <a:r>
              <a:rPr lang="pl-PL" sz="2400" dirty="0"/>
              <a:t>, aby je ocenić,</a:t>
            </a:r>
          </a:p>
          <a:p>
            <a:pPr marL="539750" lvl="1" indent="-4572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dirty="0"/>
              <a:t>skonsultuj się z </a:t>
            </a:r>
            <a:r>
              <a:rPr lang="pl-PL" sz="2400" b="1" dirty="0">
                <a:solidFill>
                  <a:srgbClr val="376092"/>
                </a:solidFill>
              </a:rPr>
              <a:t>doradcą ds. etyki </a:t>
            </a:r>
            <a:r>
              <a:rPr lang="pl-PL" sz="2400" dirty="0"/>
              <a:t>oraz z </a:t>
            </a:r>
            <a:r>
              <a:rPr lang="pl-PL" sz="2400" b="1" dirty="0">
                <a:solidFill>
                  <a:srgbClr val="376092"/>
                </a:solidFill>
              </a:rPr>
              <a:t>przełożonym.</a:t>
            </a:r>
            <a:r>
              <a:rPr lang="pl-PL" sz="2400" dirty="0"/>
              <a:t> </a:t>
            </a:r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D55E670C-6EF4-4672-9B85-A7ED85BA925F}"/>
              </a:ext>
            </a:extLst>
          </p:cNvPr>
          <p:cNvSpPr/>
          <p:nvPr/>
        </p:nvSpPr>
        <p:spPr>
          <a:xfrm>
            <a:off x="550238" y="1124744"/>
            <a:ext cx="71480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800" dirty="0"/>
              <a:t>Brak ustawowych deklaracji konfliktu interesów.</a:t>
            </a: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996BD8B8-693A-4A88-87F8-89DBA1097ECE}"/>
              </a:ext>
            </a:extLst>
          </p:cNvPr>
          <p:cNvSpPr/>
          <p:nvPr/>
        </p:nvSpPr>
        <p:spPr>
          <a:xfrm>
            <a:off x="550238" y="1702545"/>
            <a:ext cx="792088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800" dirty="0"/>
              <a:t>Samodzielnie oceniasz: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obecne i przeszłe relacje ze stronami,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możliwy wpływ decyzji na twoje prawa i obowiązki,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możliwy wpływ decyzji na twój interes prywatny.</a:t>
            </a:r>
          </a:p>
        </p:txBody>
      </p:sp>
    </p:spTree>
    <p:extLst>
      <p:ext uri="{BB962C8B-B14F-4D97-AF65-F5344CB8AC3E}">
        <p14:creationId xmlns:p14="http://schemas.microsoft.com/office/powerpoint/2010/main" val="1104150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" grpId="0"/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9" y="548680"/>
            <a:ext cx="7920880" cy="758984"/>
          </a:xfrm>
        </p:spPr>
        <p:txBody>
          <a:bodyPr/>
          <a:lstStyle/>
          <a:p>
            <a:r>
              <a:rPr lang="pl-PL" dirty="0"/>
              <a:t>Konflikt interesów – ćwiczenie 1 gr. 1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9493EB2-5F06-427E-8643-CA37CAF446A5}"/>
              </a:ext>
            </a:extLst>
          </p:cNvPr>
          <p:cNvSpPr/>
          <p:nvPr/>
        </p:nvSpPr>
        <p:spPr>
          <a:xfrm>
            <a:off x="719572" y="2780928"/>
            <a:ext cx="7704855" cy="34317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Jest klientem sieci telefonii komórkowej wykonawcy.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Ma samochód marki, którą oferuje wykonawca.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Jego szwagier pracuje u wykonawcy na średnim stanowisku kierowniczym.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Prowadził 10 lat temu wspólną kancelarię prawną z członkiem rady nadzorczej wykonawcy.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Posiada dozwolone ilości akcji lub udziałów wykonawcy.</a:t>
            </a:r>
          </a:p>
          <a:p>
            <a:pPr algn="ctr"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Ewentualne uwarunkowania?</a:t>
            </a: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107504" y="980728"/>
            <a:ext cx="8928991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Czy członek komisji przetargowej powinien się wyłączyć, jeśli łączy/-</a:t>
            </a:r>
            <a:r>
              <a:rPr lang="pl-PL" sz="2400" b="1" dirty="0" err="1">
                <a:solidFill>
                  <a:srgbClr val="376092"/>
                </a:solidFill>
              </a:rPr>
              <a:t>ła</a:t>
            </a:r>
            <a:r>
              <a:rPr lang="pl-PL" sz="2400" b="1" dirty="0">
                <a:solidFill>
                  <a:srgbClr val="376092"/>
                </a:solidFill>
              </a:rPr>
              <a:t> go relacja z członkiem zarządu wykonawcy</a:t>
            </a:r>
            <a:r>
              <a:rPr lang="pl-PL" sz="2400" b="1" dirty="0" smtClean="0">
                <a:solidFill>
                  <a:srgbClr val="376092"/>
                </a:solidFill>
              </a:rPr>
              <a:t>: </a:t>
            </a:r>
          </a:p>
          <a:p>
            <a:pPr>
              <a:spcAft>
                <a:spcPts val="600"/>
              </a:spcAft>
            </a:pPr>
            <a:r>
              <a:rPr lang="pl-PL" sz="1400" i="1" dirty="0"/>
              <a:t>(PZP: „pozostają z wykonawcą w takim stosunku prawnym lub faktycznym, że istnieje uzasadniona wątpliwość co do ich bezstronności lub niezależności w związku z postępowaniem o udzielenie zamówienia z uwagi na posiadanie bezpośredniego lub pośredniego interesu finansowego, ekonomicznego lub osobistego w określonym rozstrzygnięciu tego postępowania”)</a:t>
            </a:r>
            <a:endParaRPr lang="pl-PL" sz="1400" dirty="0"/>
          </a:p>
          <a:p>
            <a:pPr>
              <a:spcAft>
                <a:spcPts val="600"/>
              </a:spcAft>
            </a:pPr>
            <a:endParaRPr lang="pl-PL" sz="1600" b="1" dirty="0">
              <a:solidFill>
                <a:srgbClr val="37609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9188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527345"/>
            <a:ext cx="7920880" cy="758984"/>
          </a:xfrm>
        </p:spPr>
        <p:txBody>
          <a:bodyPr/>
          <a:lstStyle/>
          <a:p>
            <a:r>
              <a:rPr lang="pl-PL" dirty="0"/>
              <a:t>Konflikt interesów – ćwiczenie 1 gr. 2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107504" y="1196752"/>
            <a:ext cx="8928991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Czy członek komisji przetargowej powinien się wyłączyć, jeśli łączy/-</a:t>
            </a:r>
            <a:r>
              <a:rPr lang="pl-PL" sz="2400" b="1" dirty="0" err="1">
                <a:solidFill>
                  <a:srgbClr val="376092"/>
                </a:solidFill>
              </a:rPr>
              <a:t>ła</a:t>
            </a:r>
            <a:r>
              <a:rPr lang="pl-PL" sz="2400" b="1" dirty="0">
                <a:solidFill>
                  <a:srgbClr val="376092"/>
                </a:solidFill>
              </a:rPr>
              <a:t> go relacja z członkiem zarządu wykonawcy</a:t>
            </a:r>
            <a:r>
              <a:rPr lang="pl-PL" sz="2400" b="1" dirty="0" smtClean="0">
                <a:solidFill>
                  <a:srgbClr val="376092"/>
                </a:solidFill>
              </a:rPr>
              <a:t>: </a:t>
            </a:r>
          </a:p>
          <a:p>
            <a:pPr>
              <a:spcAft>
                <a:spcPts val="600"/>
              </a:spcAft>
            </a:pPr>
            <a:endParaRPr lang="pl-PL" sz="1600" b="1" dirty="0">
              <a:solidFill>
                <a:srgbClr val="376092"/>
              </a:solidFill>
            </a:endParaRP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9493EB2-5F06-427E-8643-CA37CAF446A5}"/>
              </a:ext>
            </a:extLst>
          </p:cNvPr>
          <p:cNvSpPr/>
          <p:nvPr/>
        </p:nvSpPr>
        <p:spPr>
          <a:xfrm>
            <a:off x="611560" y="2134890"/>
            <a:ext cx="7704855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Mieli tego samego promotora pracy magisterskiej.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Prowadzili w przeszłości wspólny projekt badawczy.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Jeden świadczył usługi prawne na rzecz podmiotu, w którym zatrudniony był drugi.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Są </a:t>
            </a:r>
            <a:r>
              <a:rPr lang="pl-PL" sz="2400" i="1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pro bono</a:t>
            </a: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 członkami zarządu klubu sportowego.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Aktywnie dyskutują między sobą na tematy prawa zamówień publicznych w sieciach społecznościowych.</a:t>
            </a:r>
          </a:p>
          <a:p>
            <a:pPr algn="ctr"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Ewentualne uwarunkowania?</a:t>
            </a:r>
          </a:p>
        </p:txBody>
      </p:sp>
    </p:spTree>
    <p:extLst>
      <p:ext uri="{BB962C8B-B14F-4D97-AF65-F5344CB8AC3E}">
        <p14:creationId xmlns:p14="http://schemas.microsoft.com/office/powerpoint/2010/main" val="666122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Dyrektywy unijne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625771" y="1340768"/>
            <a:ext cx="7704855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pl-PL" sz="2000" dirty="0"/>
              <a:t>„Pojęcie </a:t>
            </a:r>
            <a:r>
              <a:rPr lang="pl-PL" sz="2000" b="1" dirty="0">
                <a:solidFill>
                  <a:srgbClr val="4F81BD"/>
                </a:solidFill>
              </a:rPr>
              <a:t>konfliktu interesów </a:t>
            </a:r>
            <a:r>
              <a:rPr lang="pl-PL" sz="2000" dirty="0"/>
              <a:t>obejmuje co najmniej każdą sytuację, w której </a:t>
            </a:r>
            <a:r>
              <a:rPr lang="pl-PL" sz="2000" b="1" dirty="0">
                <a:solidFill>
                  <a:srgbClr val="4F81BD"/>
                </a:solidFill>
              </a:rPr>
              <a:t>członkowie personelu instytucji zamawiającej</a:t>
            </a:r>
            <a:r>
              <a:rPr lang="pl-PL" sz="2000" dirty="0"/>
              <a:t> (…) biorący udział w prowadzeniu postępowania o udzielenie zamówienia lub mogący wpłynąć na wynik tego postępowania </a:t>
            </a:r>
          </a:p>
          <a:p>
            <a:pPr algn="ctr">
              <a:spcAft>
                <a:spcPts val="600"/>
              </a:spcAft>
            </a:pPr>
            <a:r>
              <a:rPr lang="pl-PL" sz="2400" b="1" dirty="0">
                <a:solidFill>
                  <a:srgbClr val="4F81BD"/>
                </a:solidFill>
              </a:rPr>
              <a:t>mają, bezpośrednio lub pośrednio, </a:t>
            </a:r>
          </a:p>
          <a:p>
            <a:pPr algn="ctr">
              <a:spcAft>
                <a:spcPts val="600"/>
              </a:spcAft>
            </a:pPr>
            <a:r>
              <a:rPr lang="pl-PL" sz="2400" b="1" dirty="0">
                <a:solidFill>
                  <a:srgbClr val="4F81BD"/>
                </a:solidFill>
              </a:rPr>
              <a:t>interes finansowy, ekonomiczny lub inny interes osobisty, </a:t>
            </a:r>
          </a:p>
          <a:p>
            <a:pPr algn="ctr">
              <a:spcAft>
                <a:spcPts val="600"/>
              </a:spcAft>
            </a:pPr>
            <a:r>
              <a:rPr lang="pl-PL" sz="2400" b="1" dirty="0">
                <a:solidFill>
                  <a:srgbClr val="4F81BD"/>
                </a:solidFill>
              </a:rPr>
              <a:t>który postrzegać można </a:t>
            </a:r>
          </a:p>
          <a:p>
            <a:pPr algn="ctr">
              <a:spcAft>
                <a:spcPts val="600"/>
              </a:spcAft>
            </a:pPr>
            <a:r>
              <a:rPr lang="pl-PL" sz="2400" b="1" dirty="0">
                <a:solidFill>
                  <a:srgbClr val="4F81BD"/>
                </a:solidFill>
              </a:rPr>
              <a:t>jako zagrażający ich bezstronności i niezależności </a:t>
            </a:r>
          </a:p>
          <a:p>
            <a:pPr algn="ctr">
              <a:spcAft>
                <a:spcPts val="600"/>
              </a:spcAft>
            </a:pPr>
            <a:r>
              <a:rPr lang="pl-PL" sz="2000" dirty="0"/>
              <a:t>w związku z postępowaniem o udzielenie zamówienia”.</a:t>
            </a:r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8C1A3FAE-D653-4015-B3D2-13A18948ECFD}"/>
              </a:ext>
            </a:extLst>
          </p:cNvPr>
          <p:cNvSpPr/>
          <p:nvPr/>
        </p:nvSpPr>
        <p:spPr>
          <a:xfrm>
            <a:off x="745926" y="5229200"/>
            <a:ext cx="74645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800" b="1" dirty="0">
                <a:solidFill>
                  <a:srgbClr val="4F81BD"/>
                </a:solidFill>
              </a:rPr>
              <a:t>= rzeczywisty lub postrzegany konflikt interesów </a:t>
            </a:r>
            <a:endParaRPr lang="pl-PL" sz="2800" dirty="0"/>
          </a:p>
        </p:txBody>
      </p:sp>
    </p:spTree>
    <p:extLst>
      <p:ext uri="{BB962C8B-B14F-4D97-AF65-F5344CB8AC3E}">
        <p14:creationId xmlns:p14="http://schemas.microsoft.com/office/powerpoint/2010/main" val="3097980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3392" y="640145"/>
            <a:ext cx="7920880" cy="758984"/>
          </a:xfrm>
        </p:spPr>
        <p:txBody>
          <a:bodyPr/>
          <a:lstStyle/>
          <a:p>
            <a:r>
              <a:rPr lang="pl-PL" dirty="0"/>
              <a:t>Konflikt interesów – ćwiczenie 1 gr. 3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39469" y="1124744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Czy pracownik organu administracji publicznej podlega wyłączeniu od udziału w postępowaniu w sprawie?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9493EB2-5F06-427E-8643-CA37CAF446A5}"/>
              </a:ext>
            </a:extLst>
          </p:cNvPr>
          <p:cNvSpPr/>
          <p:nvPr/>
        </p:nvSpPr>
        <p:spPr>
          <a:xfrm>
            <a:off x="634333" y="2060848"/>
            <a:ext cx="8114131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Decyzja dotyczy budowy fabryki po drugiej stronie ulicy, w stosunku do jego mieszkania.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Decyzja dotyczy budowy autostrady, która nie przebiega w okolicy jego miejsca zamieszkania, ale zapewne znacząco skróci czas jego dojazdu do pracy.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Decyzja dotyczy budowy stacji bazowej telefonii komórkowej 100 m od jego mieszkania. 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Decyzja ma wpływ na rozbudowę sieci telefonii komórkowej, z której prywatnie korzysta.</a:t>
            </a:r>
          </a:p>
          <a:p>
            <a:pPr algn="ctr"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Ewentualne uwarunkowania?</a:t>
            </a:r>
          </a:p>
        </p:txBody>
      </p:sp>
    </p:spTree>
    <p:extLst>
      <p:ext uri="{BB962C8B-B14F-4D97-AF65-F5344CB8AC3E}">
        <p14:creationId xmlns:p14="http://schemas.microsoft.com/office/powerpoint/2010/main" val="41701144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7920880" cy="758984"/>
          </a:xfrm>
        </p:spPr>
        <p:txBody>
          <a:bodyPr/>
          <a:lstStyle/>
          <a:p>
            <a:r>
              <a:rPr lang="pl-PL" dirty="0"/>
              <a:t>Konflikt interesów – ćwiczenie 1 gr. 4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39469" y="1124744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Czy pracownik organu administracji publicznej podlega wyłączeniu od udziału w postępowaniu w sprawie?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9493EB2-5F06-427E-8643-CA37CAF446A5}"/>
              </a:ext>
            </a:extLst>
          </p:cNvPr>
          <p:cNvSpPr/>
          <p:nvPr/>
        </p:nvSpPr>
        <p:spPr>
          <a:xfrm>
            <a:off x="611560" y="1916832"/>
            <a:ext cx="7704855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Kupił w bieżącym roku samochód u dealera, który złożył wniosek o wydanie decyzji.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Prowadzi ze stroną (osobą prawną) korespondencję, dotyczącą uznania jego reklamacji jako konsumenta.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Niedawno w sieci społecznościowej opisał w superlatywach nowy produkt, wytwarzany przez stronę.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Stroną jest bank, w którym posiada konto.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Strona (bank) udzielił mu kiedyś kredytu, który już spłacił, obecnie nie ma konta w tym banku ani relacji z nim.</a:t>
            </a:r>
          </a:p>
          <a:p>
            <a:pPr algn="ctr"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Ewentualne uwarunkowania?</a:t>
            </a:r>
          </a:p>
        </p:txBody>
      </p:sp>
    </p:spTree>
    <p:extLst>
      <p:ext uri="{BB962C8B-B14F-4D97-AF65-F5344CB8AC3E}">
        <p14:creationId xmlns:p14="http://schemas.microsoft.com/office/powerpoint/2010/main" val="358343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5326" y="667148"/>
            <a:ext cx="7920880" cy="758984"/>
          </a:xfrm>
        </p:spPr>
        <p:txBody>
          <a:bodyPr>
            <a:normAutofit fontScale="90000"/>
          </a:bodyPr>
          <a:lstStyle/>
          <a:p>
            <a:r>
              <a:rPr lang="pl-PL" dirty="0"/>
              <a:t>Rodzaje konfliktu interesów w zamówieniach</a:t>
            </a:r>
          </a:p>
        </p:txBody>
      </p:sp>
      <p:sp>
        <p:nvSpPr>
          <p:cNvPr id="6" name="Symbol zastępczy zawartości 3">
            <a:extLst>
              <a:ext uri="{FF2B5EF4-FFF2-40B4-BE49-F238E27FC236}">
                <a16:creationId xmlns:a16="http://schemas.microsoft.com/office/drawing/2014/main" id="{40FEA681-F255-46FC-9F2F-2FAD3EF7A540}"/>
              </a:ext>
            </a:extLst>
          </p:cNvPr>
          <p:cNvSpPr txBox="1">
            <a:spLocks/>
          </p:cNvSpPr>
          <p:nvPr/>
        </p:nvSpPr>
        <p:spPr>
          <a:xfrm>
            <a:off x="615326" y="1052736"/>
            <a:ext cx="7920880" cy="15121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</a:pPr>
            <a:r>
              <a:rPr lang="pl-PL" b="1" dirty="0">
                <a:solidFill>
                  <a:srgbClr val="376092"/>
                </a:solidFill>
              </a:rPr>
              <a:t>Rzeczywisty</a:t>
            </a:r>
            <a:r>
              <a:rPr lang="pl-PL" dirty="0"/>
              <a:t>: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aktualne powiązanie z pewnymi wykonawcami</a:t>
            </a:r>
          </a:p>
          <a:p>
            <a:pPr marL="457200" indent="-457200">
              <a:buFont typeface="Wingdings" panose="05000000000000000000" pitchFamily="2" charset="2"/>
              <a:buChar char="à"/>
            </a:pPr>
            <a:r>
              <a:rPr lang="pl-PL" sz="2400" dirty="0"/>
              <a:t>wyłączenie z postępowania</a:t>
            </a:r>
          </a:p>
        </p:txBody>
      </p:sp>
      <p:sp>
        <p:nvSpPr>
          <p:cNvPr id="8" name="Symbol zastępczy zawartości 3">
            <a:extLst>
              <a:ext uri="{FF2B5EF4-FFF2-40B4-BE49-F238E27FC236}">
                <a16:creationId xmlns:a16="http://schemas.microsoft.com/office/drawing/2014/main" id="{45FC05F2-704F-439B-8395-6FCD4408EAE1}"/>
              </a:ext>
            </a:extLst>
          </p:cNvPr>
          <p:cNvSpPr txBox="1">
            <a:spLocks/>
          </p:cNvSpPr>
          <p:nvPr/>
        </p:nvSpPr>
        <p:spPr>
          <a:xfrm>
            <a:off x="606802" y="2558511"/>
            <a:ext cx="7920880" cy="1800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</a:pPr>
            <a:r>
              <a:rPr lang="pl-PL" b="1" dirty="0">
                <a:solidFill>
                  <a:srgbClr val="376092"/>
                </a:solidFill>
              </a:rPr>
              <a:t>Potencjalny</a:t>
            </a:r>
            <a:r>
              <a:rPr lang="pl-PL" dirty="0"/>
              <a:t>: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obecne relacje mogą wywołać konflikt w przyszłości</a:t>
            </a:r>
          </a:p>
          <a:p>
            <a:pPr marL="457200" indent="-457200">
              <a:buFont typeface="Wingdings" panose="05000000000000000000" pitchFamily="2" charset="2"/>
              <a:buChar char="à"/>
            </a:pPr>
            <a:r>
              <a:rPr lang="pl-PL" sz="2400" dirty="0"/>
              <a:t>nie należy zaciągać długów wdzięczności wobec potencjalnych wykonawców</a:t>
            </a:r>
          </a:p>
        </p:txBody>
      </p:sp>
      <p:sp>
        <p:nvSpPr>
          <p:cNvPr id="9" name="Symbol zastępczy zawartości 3">
            <a:extLst>
              <a:ext uri="{FF2B5EF4-FFF2-40B4-BE49-F238E27FC236}">
                <a16:creationId xmlns:a16="http://schemas.microsoft.com/office/drawing/2014/main" id="{272D491F-EE6B-4EEF-B680-AF0688B69BC7}"/>
              </a:ext>
            </a:extLst>
          </p:cNvPr>
          <p:cNvSpPr txBox="1">
            <a:spLocks/>
          </p:cNvSpPr>
          <p:nvPr/>
        </p:nvSpPr>
        <p:spPr>
          <a:xfrm>
            <a:off x="611560" y="4365104"/>
            <a:ext cx="7920880" cy="1800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</a:pPr>
            <a:r>
              <a:rPr lang="pl-PL" b="1" dirty="0">
                <a:solidFill>
                  <a:srgbClr val="376092"/>
                </a:solidFill>
              </a:rPr>
              <a:t>Postrzegany</a:t>
            </a:r>
            <a:r>
              <a:rPr lang="pl-PL" dirty="0"/>
              <a:t>: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powiązania z wykonawcami z przeszłości, naruszenie zasad równego traktowania w postępowaniu</a:t>
            </a:r>
          </a:p>
          <a:p>
            <a:pPr marL="457200" indent="-457200">
              <a:buFont typeface="Wingdings" panose="05000000000000000000" pitchFamily="2" charset="2"/>
              <a:buChar char="à"/>
            </a:pPr>
            <a:r>
              <a:rPr lang="pl-PL" sz="2400" dirty="0"/>
              <a:t>ujawnienie konfliktu, ew. wyłączenie z postępowania</a:t>
            </a:r>
          </a:p>
        </p:txBody>
      </p:sp>
    </p:spTree>
    <p:extLst>
      <p:ext uri="{BB962C8B-B14F-4D97-AF65-F5344CB8AC3E}">
        <p14:creationId xmlns:p14="http://schemas.microsoft.com/office/powerpoint/2010/main" val="4004538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5437" y="673244"/>
            <a:ext cx="7920880" cy="758984"/>
          </a:xfrm>
        </p:spPr>
        <p:txBody>
          <a:bodyPr>
            <a:normAutofit fontScale="90000"/>
          </a:bodyPr>
          <a:lstStyle/>
          <a:p>
            <a:r>
              <a:rPr lang="pl-PL" dirty="0"/>
              <a:t>Konflikt interesów w zamówieniach – skutki</a:t>
            </a:r>
          </a:p>
        </p:txBody>
      </p:sp>
      <p:sp>
        <p:nvSpPr>
          <p:cNvPr id="7" name="Symbol zastępczy zawartości 5">
            <a:extLst>
              <a:ext uri="{FF2B5EF4-FFF2-40B4-BE49-F238E27FC236}">
                <a16:creationId xmlns:a16="http://schemas.microsoft.com/office/drawing/2014/main" id="{1E5CAB6F-5379-4964-805C-B301FDB00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0" y="1124744"/>
            <a:ext cx="8064896" cy="18002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l-PL" dirty="0"/>
              <a:t>1. Naruszenie zasady</a:t>
            </a:r>
          </a:p>
          <a:p>
            <a:pPr lvl="1"/>
            <a:r>
              <a:rPr lang="pl-PL" dirty="0"/>
              <a:t>bezinteresowności,</a:t>
            </a:r>
          </a:p>
          <a:p>
            <a:pPr lvl="1"/>
            <a:r>
              <a:rPr lang="pl-PL" dirty="0"/>
              <a:t>bezstronności, </a:t>
            </a:r>
          </a:p>
          <a:p>
            <a:pPr lvl="1"/>
            <a:r>
              <a:rPr lang="pl-PL" dirty="0"/>
              <a:t>uczciwej konkurencji.</a:t>
            </a:r>
          </a:p>
        </p:txBody>
      </p:sp>
      <p:sp>
        <p:nvSpPr>
          <p:cNvPr id="4" name="Symbol zastępczy zawartości 5">
            <a:extLst>
              <a:ext uri="{FF2B5EF4-FFF2-40B4-BE49-F238E27FC236}">
                <a16:creationId xmlns:a16="http://schemas.microsoft.com/office/drawing/2014/main" id="{DB9A7B09-E2E7-44F8-BFDE-915332DAA9EE}"/>
              </a:ext>
            </a:extLst>
          </p:cNvPr>
          <p:cNvSpPr txBox="1">
            <a:spLocks/>
          </p:cNvSpPr>
          <p:nvPr/>
        </p:nvSpPr>
        <p:spPr>
          <a:xfrm>
            <a:off x="611560" y="2996952"/>
            <a:ext cx="8064896" cy="5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dirty="0"/>
              <a:t>2. Wybór gorszej oferty </a:t>
            </a:r>
            <a:r>
              <a:rPr lang="pl-PL" dirty="0">
                <a:sym typeface="Wingdings" panose="05000000000000000000" pitchFamily="2" charset="2"/>
              </a:rPr>
              <a:t> straty jakość/cena</a:t>
            </a:r>
            <a:r>
              <a:rPr lang="pl-PL" dirty="0"/>
              <a:t>.</a:t>
            </a:r>
          </a:p>
        </p:txBody>
      </p:sp>
      <p:sp>
        <p:nvSpPr>
          <p:cNvPr id="5" name="Symbol zastępczy zawartości 5">
            <a:extLst>
              <a:ext uri="{FF2B5EF4-FFF2-40B4-BE49-F238E27FC236}">
                <a16:creationId xmlns:a16="http://schemas.microsoft.com/office/drawing/2014/main" id="{5359AE67-699C-4D93-AB8A-2D324C8A611F}"/>
              </a:ext>
            </a:extLst>
          </p:cNvPr>
          <p:cNvSpPr txBox="1">
            <a:spLocks/>
          </p:cNvSpPr>
          <p:nvPr/>
        </p:nvSpPr>
        <p:spPr>
          <a:xfrm>
            <a:off x="605437" y="5614137"/>
            <a:ext cx="8064896" cy="5760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dirty="0"/>
              <a:t>5. Deformacja rynku.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9CB91A80-D849-4C82-A183-8EFA2B22FD2F}"/>
              </a:ext>
            </a:extLst>
          </p:cNvPr>
          <p:cNvSpPr txBox="1">
            <a:spLocks/>
          </p:cNvSpPr>
          <p:nvPr/>
        </p:nvSpPr>
        <p:spPr>
          <a:xfrm>
            <a:off x="607598" y="3645024"/>
            <a:ext cx="8284882" cy="93610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dirty="0"/>
              <a:t>3. Złe przygotowanie zamówienia </a:t>
            </a:r>
            <a:r>
              <a:rPr lang="pl-PL" dirty="0">
                <a:sym typeface="Wingdings" panose="05000000000000000000" pitchFamily="2" charset="2"/>
              </a:rPr>
              <a:t> </a:t>
            </a:r>
            <a:r>
              <a:rPr lang="pl-PL" dirty="0"/>
              <a:t>złożenie ofert nie odpowiadających potrzebom publicznym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67E8B179-AD60-4DF3-B54B-5D204ABE144B}"/>
              </a:ext>
            </a:extLst>
          </p:cNvPr>
          <p:cNvSpPr/>
          <p:nvPr/>
        </p:nvSpPr>
        <p:spPr>
          <a:xfrm>
            <a:off x="605437" y="4616082"/>
            <a:ext cx="75669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pl-PL" sz="2800" dirty="0"/>
              <a:t>4. Utrata zaufania do zamawiającego </a:t>
            </a:r>
            <a:r>
              <a:rPr lang="pl-PL" sz="2800" dirty="0">
                <a:sym typeface="Wingdings" panose="05000000000000000000" pitchFamily="2" charset="2"/>
              </a:rPr>
              <a:t></a:t>
            </a:r>
            <a:r>
              <a:rPr lang="pl-PL" sz="2800" dirty="0"/>
              <a:t> mniej ofert </a:t>
            </a:r>
            <a:r>
              <a:rPr lang="pl-PL" sz="2800" dirty="0">
                <a:sym typeface="Wingdings" panose="05000000000000000000" pitchFamily="2" charset="2"/>
              </a:rPr>
              <a:t></a:t>
            </a:r>
            <a:r>
              <a:rPr lang="pl-PL" sz="2800" dirty="0"/>
              <a:t> gorszy wybór </a:t>
            </a:r>
            <a:r>
              <a:rPr lang="pl-PL" sz="2800" dirty="0">
                <a:sym typeface="Wingdings" panose="05000000000000000000" pitchFamily="2" charset="2"/>
              </a:rPr>
              <a:t> gorsza realizacja zadań</a:t>
            </a:r>
            <a:r>
              <a:rPr lang="pl-PL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93518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4" grpId="0"/>
      <p:bldP spid="5" grpId="0"/>
      <p:bldP spid="6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7920880" cy="758984"/>
          </a:xfrm>
        </p:spPr>
        <p:txBody>
          <a:bodyPr/>
          <a:lstStyle/>
          <a:p>
            <a:r>
              <a:rPr lang="pl-PL" dirty="0"/>
              <a:t>Prawo zamówień publicznych</a:t>
            </a: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2D2B4F34-3860-4E34-A427-244D508825B2}"/>
              </a:ext>
            </a:extLst>
          </p:cNvPr>
          <p:cNvSpPr/>
          <p:nvPr/>
        </p:nvSpPr>
        <p:spPr>
          <a:xfrm>
            <a:off x="755576" y="1124744"/>
            <a:ext cx="8208912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dirty="0"/>
              <a:t>Pisemne oświadczenie o istnieniu lub braku istnienia konfliktu interesów składają:</a:t>
            </a:r>
            <a:endParaRPr lang="pl-PL" dirty="0"/>
          </a:p>
          <a:p>
            <a:r>
              <a:rPr lang="pl-PL" sz="2800" b="1" dirty="0">
                <a:solidFill>
                  <a:srgbClr val="4F81BD"/>
                </a:solidFill>
              </a:rPr>
              <a:t>Obowiązkowo i niezależnie od wezwania kierownika zamawiającego</a:t>
            </a:r>
            <a:r>
              <a:rPr lang="pl-PL" sz="2000" dirty="0"/>
              <a:t>: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pl-PL" sz="2000" dirty="0"/>
              <a:t>kierownik zamawiającego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pl-PL" sz="2000" dirty="0"/>
              <a:t>członek komisji przetargowej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pl-PL" sz="2000" dirty="0"/>
              <a:t>inne osoby wykonujące czynności związane z przeprowadzeniem postępowania o udzielenie zamówienia po stronie zamawiającego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pl-PL" sz="2000" dirty="0"/>
              <a:t>osoby mogące wpłynąć na wynik tego postępowania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pl-PL" sz="2000" dirty="0"/>
              <a:t>osoby udzielające zamówienia </a:t>
            </a:r>
          </a:p>
          <a:p>
            <a:r>
              <a:rPr lang="pl-PL" sz="2800" b="1" dirty="0">
                <a:solidFill>
                  <a:srgbClr val="4F81BD"/>
                </a:solidFill>
              </a:rPr>
              <a:t>Oświadczenie o istnieniu konfliktu </a:t>
            </a:r>
            <a:r>
              <a:rPr lang="pl-PL" sz="2800" b="1" dirty="0" smtClean="0">
                <a:solidFill>
                  <a:srgbClr val="4F81BD"/>
                </a:solidFill>
              </a:rPr>
              <a:t>interesów: </a:t>
            </a:r>
            <a:r>
              <a:rPr lang="pl-PL" sz="2000" b="1" dirty="0"/>
              <a:t>niezwłocznie</a:t>
            </a:r>
            <a:r>
              <a:rPr lang="pl-PL" sz="2000" dirty="0"/>
              <a:t> po powzięciu wiadomości o istnieniu konfliktu interesów </a:t>
            </a:r>
            <a:r>
              <a:rPr lang="pl-PL" sz="2000" dirty="0" smtClean="0"/>
              <a:t> </a:t>
            </a:r>
          </a:p>
          <a:p>
            <a:endParaRPr lang="pl-PL" sz="2000" dirty="0" smtClean="0"/>
          </a:p>
          <a:p>
            <a:r>
              <a:rPr lang="pl-PL" sz="2800" b="1" dirty="0">
                <a:solidFill>
                  <a:srgbClr val="4F81BD"/>
                </a:solidFill>
              </a:rPr>
              <a:t>Oświadczenie braku istnienia konfliktu </a:t>
            </a:r>
            <a:r>
              <a:rPr lang="pl-PL" sz="2800" b="1" dirty="0" smtClean="0">
                <a:solidFill>
                  <a:srgbClr val="4F81BD"/>
                </a:solidFill>
              </a:rPr>
              <a:t>interesów:    </a:t>
            </a:r>
            <a:r>
              <a:rPr lang="pl-PL" sz="2000" dirty="0" smtClean="0"/>
              <a:t> nie </a:t>
            </a:r>
            <a:r>
              <a:rPr lang="pl-PL" sz="2000" b="1" dirty="0"/>
              <a:t>później niż przed zakończeniem postępowania </a:t>
            </a:r>
            <a:r>
              <a:rPr lang="pl-PL" sz="2000" dirty="0"/>
              <a:t>o udzielenie </a:t>
            </a:r>
            <a:r>
              <a:rPr lang="pl-PL" sz="2000" dirty="0" smtClean="0"/>
              <a:t>zamówienia</a:t>
            </a:r>
            <a:endParaRPr lang="pl-PL" sz="4800" dirty="0"/>
          </a:p>
        </p:txBody>
      </p:sp>
    </p:spTree>
    <p:extLst>
      <p:ext uri="{BB962C8B-B14F-4D97-AF65-F5344CB8AC3E}">
        <p14:creationId xmlns:p14="http://schemas.microsoft.com/office/powerpoint/2010/main" val="1875175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7920880" cy="758984"/>
          </a:xfrm>
        </p:spPr>
        <p:txBody>
          <a:bodyPr/>
          <a:lstStyle/>
          <a:p>
            <a:r>
              <a:rPr lang="pl-PL" dirty="0"/>
              <a:t>Prawo zamówień publicznych</a:t>
            </a: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2D2B4F34-3860-4E34-A427-244D508825B2}"/>
              </a:ext>
            </a:extLst>
          </p:cNvPr>
          <p:cNvSpPr/>
          <p:nvPr/>
        </p:nvSpPr>
        <p:spPr>
          <a:xfrm>
            <a:off x="833656" y="1124744"/>
            <a:ext cx="7476688" cy="5247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800" b="1" dirty="0">
                <a:solidFill>
                  <a:srgbClr val="4F81BD"/>
                </a:solidFill>
              </a:rPr>
              <a:t>Wyłączenie – przepisy ścisłe </a:t>
            </a:r>
            <a:r>
              <a:rPr lang="pl-PL" dirty="0" smtClean="0"/>
              <a:t>(</a:t>
            </a:r>
            <a:r>
              <a:rPr lang="pl-PL" dirty="0"/>
              <a:t>art. 56 ust. 2 pkt. 1–3 PZP</a:t>
            </a:r>
            <a:r>
              <a:rPr lang="pl-PL" dirty="0" smtClean="0"/>
              <a:t>)</a:t>
            </a:r>
            <a:endParaRPr lang="pl-PL" b="1" dirty="0">
              <a:solidFill>
                <a:srgbClr val="4F81BD"/>
              </a:solidFill>
            </a:endParaRPr>
          </a:p>
          <a:p>
            <a:pPr>
              <a:spcAft>
                <a:spcPts val="600"/>
              </a:spcAft>
            </a:pPr>
            <a:r>
              <a:rPr lang="pl-PL" sz="2800" dirty="0"/>
              <a:t>Osoba składająca oświadczenie deklaruje czy:</a:t>
            </a:r>
          </a:p>
          <a:p>
            <a:pPr marL="457200" indent="-4572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stara się sama o zamówienie, </a:t>
            </a:r>
          </a:p>
          <a:p>
            <a:pPr marL="457200" indent="-4572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wykonawca, członek jego organów lub prokurent – 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dirty="0"/>
              <a:t>jest jej rodzicem, rodzicem przybranym, dziadkiem / babcią, dzieckiem, dzieckiem przybranym, małżonkiem dziecka, wnukiem, rodzeństwem, rodzeństwem przyrodnim, małżonkiem rodzeństwa,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dirty="0"/>
              <a:t>jest jej małżonkiem, partnerem życiowym, </a:t>
            </a:r>
            <a:r>
              <a:rPr lang="pl-PL" dirty="0" smtClean="0"/>
              <a:t>rodzicem </a:t>
            </a:r>
            <a:r>
              <a:rPr lang="pl-PL" dirty="0"/>
              <a:t>lub dziadkiem małżonka, rodzicem przybranym małżonka, dzieckiem lub wnukiem małżonka (z innego związku lub przybranym), rodzeństwem małżonka, </a:t>
            </a:r>
            <a:endParaRPr lang="pl-PL" dirty="0" smtClean="0"/>
          </a:p>
          <a:p>
            <a:pPr marL="457200" indent="-4572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 smtClean="0"/>
              <a:t>w </a:t>
            </a:r>
            <a:r>
              <a:rPr lang="pl-PL" dirty="0"/>
              <a:t>okresie 3 lat przed wszczęciem </a:t>
            </a:r>
            <a:r>
              <a:rPr lang="pl-PL" dirty="0" smtClean="0"/>
              <a:t>postępowania:</a:t>
            </a:r>
            <a:endParaRPr lang="pl-PL" dirty="0"/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dirty="0" smtClean="0"/>
              <a:t>była członkiem </a:t>
            </a:r>
            <a:r>
              <a:rPr lang="pl-PL" dirty="0"/>
              <a:t>organu zarządzającego lub nadzorczego wykonawcy,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dirty="0"/>
              <a:t>pozostawała w stosunku pracy lub zlecenia z </a:t>
            </a:r>
            <a:r>
              <a:rPr lang="pl-PL" dirty="0" smtClean="0"/>
              <a:t>wykonawcą,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dirty="0"/>
              <a:t>otrzymywała od wykonawcy wynagrodzenie z innego tytułu</a:t>
            </a:r>
            <a:r>
              <a:rPr lang="pl-PL" dirty="0" smtClean="0"/>
              <a:t>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0696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2857" y="725800"/>
            <a:ext cx="7920880" cy="758984"/>
          </a:xfrm>
        </p:spPr>
        <p:txBody>
          <a:bodyPr/>
          <a:lstStyle/>
          <a:p>
            <a:r>
              <a:rPr lang="pl-PL" dirty="0"/>
              <a:t>Prawo zamówień publicznych</a:t>
            </a: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2D2B4F34-3860-4E34-A427-244D508825B2}"/>
              </a:ext>
            </a:extLst>
          </p:cNvPr>
          <p:cNvSpPr/>
          <p:nvPr/>
        </p:nvSpPr>
        <p:spPr>
          <a:xfrm>
            <a:off x="251520" y="1484784"/>
            <a:ext cx="871296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800" b="1" dirty="0">
                <a:solidFill>
                  <a:srgbClr val="4F81BD"/>
                </a:solidFill>
              </a:rPr>
              <a:t>Wyłączenie – przepis </a:t>
            </a:r>
            <a:r>
              <a:rPr lang="pl-PL" sz="2800" b="1" dirty="0" err="1">
                <a:solidFill>
                  <a:srgbClr val="4F81BD"/>
                </a:solidFill>
              </a:rPr>
              <a:t>ocenny</a:t>
            </a:r>
            <a:r>
              <a:rPr lang="pl-PL" sz="2800" b="1" dirty="0">
                <a:solidFill>
                  <a:srgbClr val="4F81BD"/>
                </a:solidFill>
              </a:rPr>
              <a:t> </a:t>
            </a:r>
            <a:r>
              <a:rPr lang="pl-PL" dirty="0" smtClean="0"/>
              <a:t>(</a:t>
            </a:r>
            <a:r>
              <a:rPr lang="pl-PL" dirty="0"/>
              <a:t>art. 56 ust. 2 pkt 4 PZP</a:t>
            </a:r>
            <a:r>
              <a:rPr lang="pl-PL" dirty="0" smtClean="0"/>
              <a:t>)</a:t>
            </a:r>
          </a:p>
          <a:p>
            <a:pPr algn="ctr">
              <a:spcAft>
                <a:spcPts val="600"/>
              </a:spcAft>
            </a:pPr>
            <a:r>
              <a:rPr lang="pl-PL" sz="2800" dirty="0"/>
              <a:t>Osoba składająca oświadczenie deklaruje czy: pozostaje z wykonawcą w takim stosunku prawnym lub faktycznym, że istnieje </a:t>
            </a:r>
            <a:r>
              <a:rPr lang="pl-PL" sz="2800" b="1" dirty="0">
                <a:solidFill>
                  <a:srgbClr val="4F81BD"/>
                </a:solidFill>
              </a:rPr>
              <a:t>uzasadniona wątpliwość co do jej bezstronności lub niezależności </a:t>
            </a:r>
            <a:r>
              <a:rPr lang="pl-PL" sz="2800" dirty="0"/>
              <a:t>w związku z postępowaniem o udzielenie zamówienia z uwagi na posiadanie bezpośredniego lub pośredniego interesu finansowego, ekonomicznego lub osobistego w określonym rozstrzygnięciu tego postępowania</a:t>
            </a:r>
          </a:p>
          <a:p>
            <a:pPr>
              <a:spcAft>
                <a:spcPts val="600"/>
              </a:spcAft>
            </a:pPr>
            <a:endParaRPr lang="pl-PL" dirty="0"/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04FF26BC-1616-4059-B428-BD079980488B}"/>
              </a:ext>
            </a:extLst>
          </p:cNvPr>
          <p:cNvSpPr/>
          <p:nvPr/>
        </p:nvSpPr>
        <p:spPr>
          <a:xfrm>
            <a:off x="622857" y="5517232"/>
            <a:ext cx="770485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800" b="1" dirty="0">
                <a:solidFill>
                  <a:srgbClr val="4F81BD"/>
                </a:solidFill>
              </a:rPr>
              <a:t>= pozostaje w rzeczywistym lub postrzeganym </a:t>
            </a:r>
          </a:p>
          <a:p>
            <a:pPr algn="ctr"/>
            <a:r>
              <a:rPr lang="pl-PL" sz="2800" b="1" dirty="0">
                <a:solidFill>
                  <a:srgbClr val="4F81BD"/>
                </a:solidFill>
              </a:rPr>
              <a:t>konflikcie interesów </a:t>
            </a:r>
            <a:endParaRPr lang="pl-PL" sz="2800" dirty="0"/>
          </a:p>
        </p:txBody>
      </p:sp>
    </p:spTree>
    <p:extLst>
      <p:ext uri="{BB962C8B-B14F-4D97-AF65-F5344CB8AC3E}">
        <p14:creationId xmlns:p14="http://schemas.microsoft.com/office/powerpoint/2010/main" val="2750323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57553" y="591364"/>
            <a:ext cx="7920880" cy="758984"/>
          </a:xfrm>
        </p:spPr>
        <p:txBody>
          <a:bodyPr/>
          <a:lstStyle/>
          <a:p>
            <a:r>
              <a:rPr lang="pl-PL" dirty="0"/>
              <a:t>Konflikt interesów – jak sobie radzić?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14D82A42-932A-401D-8B9F-65461BAD1AE1}"/>
              </a:ext>
            </a:extLst>
          </p:cNvPr>
          <p:cNvSpPr/>
          <p:nvPr/>
        </p:nvSpPr>
        <p:spPr>
          <a:xfrm>
            <a:off x="503547" y="4885512"/>
            <a:ext cx="7920880" cy="1200329"/>
          </a:xfrm>
          <a:prstGeom prst="rect">
            <a:avLst/>
          </a:prstGeom>
          <a:ln w="12700">
            <a:solidFill>
              <a:srgbClr val="37609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l-PL" sz="2400" dirty="0"/>
              <a:t>Ujawnienie konfliktu interesów nie jest niczym nieetycznym. Naganne jest podejmowanie czynności w postępowaniu </a:t>
            </a:r>
          </a:p>
          <a:p>
            <a:pPr algn="ctr"/>
            <a:r>
              <a:rPr lang="pl-PL" sz="2400" dirty="0"/>
              <a:t>w sytuacji konfliktu interesów.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611560" y="1204635"/>
            <a:ext cx="7812867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800" dirty="0"/>
              <a:t>Jeżeli masz lub miałeś jakieś relacje z wykonawcami: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000" dirty="0"/>
              <a:t>Sprawdź, czy są wymienione w przepisach ścisłych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000" dirty="0"/>
              <a:t>Sprawdź, co mówi o konflikcie interesów poradnik wydany przez Urząd Zamówień Publicznych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000" b="1" dirty="0">
                <a:solidFill>
                  <a:srgbClr val="376092"/>
                </a:solidFill>
              </a:rPr>
              <a:t>Ujawnij relacje</a:t>
            </a:r>
            <a:r>
              <a:rPr lang="pl-PL" sz="2000" dirty="0"/>
              <a:t>, aby je ocenić:</a:t>
            </a:r>
          </a:p>
          <a:p>
            <a:pPr marL="1371600" lvl="2" indent="-4572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dirty="0"/>
              <a:t>skonsultuj się pisemnie z </a:t>
            </a:r>
            <a:r>
              <a:rPr lang="pl-PL" sz="2000" b="1" dirty="0">
                <a:solidFill>
                  <a:srgbClr val="376092"/>
                </a:solidFill>
              </a:rPr>
              <a:t>doradcą ds. etyki </a:t>
            </a:r>
            <a:r>
              <a:rPr lang="pl-PL" sz="2000" dirty="0"/>
              <a:t>oraz z </a:t>
            </a:r>
            <a:r>
              <a:rPr lang="pl-PL" sz="2000" b="1" dirty="0">
                <a:solidFill>
                  <a:srgbClr val="376092"/>
                </a:solidFill>
              </a:rPr>
              <a:t>kierownikiem zamawiającego</a:t>
            </a:r>
            <a:r>
              <a:rPr lang="pl-PL" sz="2000" dirty="0"/>
              <a:t>, 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000" dirty="0"/>
              <a:t>Złóż rzetelne oświadczenie </a:t>
            </a:r>
          </a:p>
          <a:p>
            <a:pPr marL="1257300" lvl="2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dirty="0"/>
              <a:t>podpisujesz, ponosisz odpowiedzialność, także karną.</a:t>
            </a:r>
          </a:p>
        </p:txBody>
      </p:sp>
    </p:spTree>
    <p:extLst>
      <p:ext uri="{BB962C8B-B14F-4D97-AF65-F5344CB8AC3E}">
        <p14:creationId xmlns:p14="http://schemas.microsoft.com/office/powerpoint/2010/main" val="1733984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3548" y="692696"/>
            <a:ext cx="7920880" cy="758984"/>
          </a:xfrm>
        </p:spPr>
        <p:txBody>
          <a:bodyPr/>
          <a:lstStyle/>
          <a:p>
            <a:r>
              <a:rPr lang="pl-PL" dirty="0"/>
              <a:t>Konflikt interesów – jak sobie radzić?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34140" y="1628800"/>
            <a:ext cx="781286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pl-PL" sz="2800" dirty="0"/>
              <a:t>Co z zamówieniami, do których nie stosuje się</a:t>
            </a:r>
          </a:p>
          <a:p>
            <a:pPr algn="ctr">
              <a:spcAft>
                <a:spcPts val="1200"/>
              </a:spcAft>
            </a:pPr>
            <a:r>
              <a:rPr lang="pl-PL" sz="2800" dirty="0"/>
              <a:t> przepisów Prawa zamówień publicznych?</a:t>
            </a: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A8A377DB-BAAA-450C-9CE0-79FC06CB6905}"/>
              </a:ext>
            </a:extLst>
          </p:cNvPr>
          <p:cNvSpPr/>
          <p:nvPr/>
        </p:nvSpPr>
        <p:spPr>
          <a:xfrm>
            <a:off x="719571" y="3429000"/>
            <a:ext cx="7704857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pl-PL" sz="2800" b="1" dirty="0">
                <a:solidFill>
                  <a:srgbClr val="4F81BD"/>
                </a:solidFill>
              </a:rPr>
              <a:t>W zakresie przeciwdziałania konfliktowi interesów</a:t>
            </a:r>
          </a:p>
          <a:p>
            <a:pPr algn="ctr">
              <a:spcAft>
                <a:spcPts val="1200"/>
              </a:spcAft>
            </a:pPr>
            <a:r>
              <a:rPr lang="pl-PL" sz="2800" b="1" dirty="0">
                <a:solidFill>
                  <a:srgbClr val="4F81BD"/>
                </a:solidFill>
              </a:rPr>
              <a:t> – wyłączamy się w tych samych przypadkach</a:t>
            </a:r>
          </a:p>
          <a:p>
            <a:pPr algn="ctr">
              <a:spcAft>
                <a:spcPts val="1200"/>
              </a:spcAft>
            </a:pPr>
            <a:r>
              <a:rPr lang="pl-PL" sz="2800" dirty="0"/>
              <a:t>(mimo że nie składamy oświadczenia </a:t>
            </a:r>
          </a:p>
          <a:p>
            <a:pPr algn="ctr">
              <a:spcAft>
                <a:spcPts val="1200"/>
              </a:spcAft>
            </a:pPr>
            <a:r>
              <a:rPr lang="pl-PL" sz="2800" dirty="0"/>
              <a:t>pod rygorem odpowiedzialności karnej)</a:t>
            </a:r>
          </a:p>
        </p:txBody>
      </p:sp>
    </p:spTree>
    <p:extLst>
      <p:ext uri="{BB962C8B-B14F-4D97-AF65-F5344CB8AC3E}">
        <p14:creationId xmlns:p14="http://schemas.microsoft.com/office/powerpoint/2010/main" val="2509547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Motyw pakietu Office">
  <a:themeElements>
    <a:clrScheme name="Prezentacje DSC KPR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66092"/>
      </a:accent1>
      <a:accent2>
        <a:srgbClr val="953734"/>
      </a:accent2>
      <a:accent3>
        <a:srgbClr val="5F497A"/>
      </a:accent3>
      <a:accent4>
        <a:srgbClr val="31859B"/>
      </a:accent4>
      <a:accent5>
        <a:srgbClr val="548DD4"/>
      </a:accent5>
      <a:accent6>
        <a:srgbClr val="4D8034"/>
      </a:accent6>
      <a:hlink>
        <a:srgbClr val="810083"/>
      </a:hlink>
      <a:folHlink>
        <a:srgbClr val="548DD4"/>
      </a:folHlink>
    </a:clrScheme>
    <a:fontScheme name="Niestandardowy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39C92D23-B042-4520-BDB3-6DA7CAF93187}" vid="{37AF9793-A136-4A5B-AAD4-AF16193B23ED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Szablon prezentacji - timesaver</Template>
  <TotalTime>1854</TotalTime>
  <Words>1493</Words>
  <Application>Microsoft Office PowerPoint</Application>
  <PresentationFormat>Pokaz na ekranie (4:3)</PresentationFormat>
  <Paragraphs>159</Paragraphs>
  <Slides>21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21</vt:i4>
      </vt:variant>
    </vt:vector>
  </HeadingPairs>
  <TitlesOfParts>
    <vt:vector size="26" baseType="lpstr">
      <vt:lpstr>Arial</vt:lpstr>
      <vt:lpstr>Calibri</vt:lpstr>
      <vt:lpstr>Verdana</vt:lpstr>
      <vt:lpstr>Wingdings</vt:lpstr>
      <vt:lpstr>Motyw pakietu Office</vt:lpstr>
      <vt:lpstr>Konflikt interesów  w zamówieniach publicznych i przy wydawaniu decyzji w sprawach indywidualnych</vt:lpstr>
      <vt:lpstr>Dyrektywy unijne</vt:lpstr>
      <vt:lpstr>Rodzaje konfliktu interesów w zamówieniach</vt:lpstr>
      <vt:lpstr>Konflikt interesów w zamówieniach – skutki</vt:lpstr>
      <vt:lpstr>Prawo zamówień publicznych</vt:lpstr>
      <vt:lpstr>Prawo zamówień publicznych</vt:lpstr>
      <vt:lpstr>Prawo zamówień publicznych</vt:lpstr>
      <vt:lpstr>Konflikt interesów – jak sobie radzić?</vt:lpstr>
      <vt:lpstr>Konflikt interesów – jak sobie radzić?</vt:lpstr>
      <vt:lpstr>Lektura uzupełniająca</vt:lpstr>
      <vt:lpstr>Wydawanie decyzji – wybrane zasady ogólne</vt:lpstr>
      <vt:lpstr>Rodzaje KI przy wydawaniu decyzji</vt:lpstr>
      <vt:lpstr>Konflikt interesów w decyzjach – skutki</vt:lpstr>
      <vt:lpstr>Kodeks postępowania administracyjnego</vt:lpstr>
      <vt:lpstr>Kodeks postępowania administracyjnego</vt:lpstr>
      <vt:lpstr>Ordynacja podatkowa</vt:lpstr>
      <vt:lpstr>Konflikt interesów w Kpa – jak sobie radzić?</vt:lpstr>
      <vt:lpstr>Konflikt interesów – ćwiczenie 1 gr. 1</vt:lpstr>
      <vt:lpstr>Konflikt interesów – ćwiczenie 1 gr. 2</vt:lpstr>
      <vt:lpstr>Konflikt interesów – ćwiczenie 1 gr. 3</vt:lpstr>
      <vt:lpstr>Konflikt interesów – ćwiczenie 1 gr. 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Tytuł prezentacji Calibri 40 ciemnoniebieski</dc:title>
  <dc:creator>Maciej Wnuk</dc:creator>
  <cp:lastModifiedBy>Stelmaski Witold</cp:lastModifiedBy>
  <cp:revision>190</cp:revision>
  <dcterms:created xsi:type="dcterms:W3CDTF">2017-10-06T10:47:42Z</dcterms:created>
  <dcterms:modified xsi:type="dcterms:W3CDTF">2023-07-19T11:44:23Z</dcterms:modified>
</cp:coreProperties>
</file>